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C9917E-C03E-4D46-BA1F-7A2988642E51}" v="1" dt="2026-01-07T09:36:48.5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1" d="100"/>
          <a:sy n="71" d="100"/>
        </p:scale>
        <p:origin x="58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custSel addSld delSld modSld">
      <pc:chgData name="Mandy Morland" userId="a11db512-159d-4d76-b584-a2aac44b47c0" providerId="ADAL" clId="{D1E86093-0E97-4EEF-AC53-A8CBFE5AF3AD}" dt="2026-01-07T09:36:54.049" v="626" actId="1076"/>
      <pc:docMkLst>
        <pc:docMk/>
      </pc:docMkLst>
      <pc:sldChg chg="addSp modSp mod">
        <pc:chgData name="Mandy Morland" userId="a11db512-159d-4d76-b584-a2aac44b47c0" providerId="ADAL" clId="{D1E86093-0E97-4EEF-AC53-A8CBFE5AF3AD}" dt="2026-01-07T09:36:54.049" v="626" actId="1076"/>
        <pc:sldMkLst>
          <pc:docMk/>
          <pc:sldMk cId="3181784015" sldId="256"/>
        </pc:sldMkLst>
        <pc:spChg chg="mod">
          <ac:chgData name="Mandy Morland" userId="a11db512-159d-4d76-b584-a2aac44b47c0" providerId="ADAL" clId="{D1E86093-0E97-4EEF-AC53-A8CBFE5AF3AD}" dt="2025-12-11T09:51:52.504" v="19" actId="1076"/>
          <ac:spMkLst>
            <pc:docMk/>
            <pc:sldMk cId="3181784015" sldId="256"/>
            <ac:spMk id="3" creationId="{945F13AD-9F02-BA84-97E5-51345574F142}"/>
          </ac:spMkLst>
        </pc:spChg>
        <pc:spChg chg="add mod">
          <ac:chgData name="Mandy Morland" userId="a11db512-159d-4d76-b584-a2aac44b47c0" providerId="ADAL" clId="{D1E86093-0E97-4EEF-AC53-A8CBFE5AF3AD}" dt="2025-12-11T09:52:03.341" v="20" actId="113"/>
          <ac:spMkLst>
            <pc:docMk/>
            <pc:sldMk cId="3181784015" sldId="256"/>
            <ac:spMk id="4" creationId="{DB39AC17-6B29-0990-FBEC-B212858E70A6}"/>
          </ac:spMkLst>
        </pc:spChg>
        <pc:picChg chg="add mod">
          <ac:chgData name="Mandy Morland" userId="a11db512-159d-4d76-b584-a2aac44b47c0" providerId="ADAL" clId="{D1E86093-0E97-4EEF-AC53-A8CBFE5AF3AD}" dt="2026-01-07T09:36:54.049" v="626" actId="1076"/>
          <ac:picMkLst>
            <pc:docMk/>
            <pc:sldMk cId="3181784015" sldId="256"/>
            <ac:picMk id="2" creationId="{578B14E4-5554-680B-CC9C-498622D24743}"/>
          </ac:picMkLst>
        </pc:picChg>
      </pc:sldChg>
      <pc:sldChg chg="addSp delSp modSp mod modClrScheme chgLayout">
        <pc:chgData name="Mandy Morland" userId="a11db512-159d-4d76-b584-a2aac44b47c0" providerId="ADAL" clId="{D1E86093-0E97-4EEF-AC53-A8CBFE5AF3AD}" dt="2025-12-11T11:54:19.182" v="623" actId="1076"/>
        <pc:sldMkLst>
          <pc:docMk/>
          <pc:sldMk cId="3223288709" sldId="257"/>
        </pc:sldMkLst>
        <pc:spChg chg="mod">
          <ac:chgData name="Mandy Morland" userId="a11db512-159d-4d76-b584-a2aac44b47c0" providerId="ADAL" clId="{D1E86093-0E97-4EEF-AC53-A8CBFE5AF3AD}" dt="2025-12-11T09:54:46.565" v="56" actId="113"/>
          <ac:spMkLst>
            <pc:docMk/>
            <pc:sldMk cId="3223288709" sldId="257"/>
            <ac:spMk id="2" creationId="{12541160-68B0-C37B-9389-83F4AFF6BC41}"/>
          </ac:spMkLst>
        </pc:spChg>
        <pc:spChg chg="mod">
          <ac:chgData name="Mandy Morland" userId="a11db512-159d-4d76-b584-a2aac44b47c0" providerId="ADAL" clId="{D1E86093-0E97-4EEF-AC53-A8CBFE5AF3AD}" dt="2025-12-11T09:54:38.094" v="54" actId="255"/>
          <ac:spMkLst>
            <pc:docMk/>
            <pc:sldMk cId="3223288709" sldId="257"/>
            <ac:spMk id="3" creationId="{0A5E8960-2CCA-D286-D361-D5E9EF416400}"/>
          </ac:spMkLst>
        </pc:spChg>
        <pc:picChg chg="add mod">
          <ac:chgData name="Mandy Morland" userId="a11db512-159d-4d76-b584-a2aac44b47c0" providerId="ADAL" clId="{D1E86093-0E97-4EEF-AC53-A8CBFE5AF3AD}" dt="2025-12-11T11:54:19.182" v="623" actId="1076"/>
          <ac:picMkLst>
            <pc:docMk/>
            <pc:sldMk cId="3223288709" sldId="257"/>
            <ac:picMk id="5" creationId="{78C95392-A0C0-F264-8014-F87C19B84AE8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1T09:57:40.460" v="73" actId="478"/>
        <pc:sldMkLst>
          <pc:docMk/>
          <pc:sldMk cId="755131218" sldId="261"/>
        </pc:sldMkLst>
        <pc:spChg chg="add mod ord">
          <ac:chgData name="Mandy Morland" userId="a11db512-159d-4d76-b584-a2aac44b47c0" providerId="ADAL" clId="{D1E86093-0E97-4EEF-AC53-A8CBFE5AF3AD}" dt="2025-12-11T09:57:35.128" v="72" actId="26606"/>
          <ac:spMkLst>
            <pc:docMk/>
            <pc:sldMk cId="755131218" sldId="261"/>
            <ac:spMk id="6" creationId="{815945F3-1AD3-0569-E536-84F75F8A4B5E}"/>
          </ac:spMkLst>
        </pc:spChg>
        <pc:spChg chg="add mod ord">
          <ac:chgData name="Mandy Morland" userId="a11db512-159d-4d76-b584-a2aac44b47c0" providerId="ADAL" clId="{D1E86093-0E97-4EEF-AC53-A8CBFE5AF3AD}" dt="2025-12-11T09:57:35.128" v="72" actId="26606"/>
          <ac:spMkLst>
            <pc:docMk/>
            <pc:sldMk cId="755131218" sldId="261"/>
            <ac:spMk id="7" creationId="{FE321A90-0F76-B5DA-E36B-CEABCFA4CAD9}"/>
          </ac:spMkLst>
        </pc:spChg>
        <pc:picChg chg="add mod">
          <ac:chgData name="Mandy Morland" userId="a11db512-159d-4d76-b584-a2aac44b47c0" providerId="ADAL" clId="{D1E86093-0E97-4EEF-AC53-A8CBFE5AF3AD}" dt="2025-12-11T09:57:35.128" v="72" actId="26606"/>
          <ac:picMkLst>
            <pc:docMk/>
            <pc:sldMk cId="755131218" sldId="261"/>
            <ac:picMk id="9" creationId="{DD0D22BA-4A84-CAE5-FD7B-F71A3B1F5B00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1T10:02:55.056" v="99" actId="20577"/>
        <pc:sldMkLst>
          <pc:docMk/>
          <pc:sldMk cId="3699361112" sldId="262"/>
        </pc:sldMkLst>
        <pc:spChg chg="add mod ord">
          <ac:chgData name="Mandy Morland" userId="a11db512-159d-4d76-b584-a2aac44b47c0" providerId="ADAL" clId="{D1E86093-0E97-4EEF-AC53-A8CBFE5AF3AD}" dt="2025-12-11T09:58:48.561" v="78" actId="113"/>
          <ac:spMkLst>
            <pc:docMk/>
            <pc:sldMk cId="3699361112" sldId="262"/>
            <ac:spMk id="5" creationId="{2AB16F50-59DF-5E0E-3901-637F947404E6}"/>
          </ac:spMkLst>
        </pc:spChg>
        <pc:spChg chg="add mod ord">
          <ac:chgData name="Mandy Morland" userId="a11db512-159d-4d76-b584-a2aac44b47c0" providerId="ADAL" clId="{D1E86093-0E97-4EEF-AC53-A8CBFE5AF3AD}" dt="2025-12-11T10:02:55.056" v="99" actId="20577"/>
          <ac:spMkLst>
            <pc:docMk/>
            <pc:sldMk cId="3699361112" sldId="262"/>
            <ac:spMk id="6" creationId="{897C8511-9386-D972-3B92-A53B496EA0C4}"/>
          </ac:spMkLst>
        </pc:spChg>
      </pc:sldChg>
      <pc:sldChg chg="addSp delSp modSp new mod">
        <pc:chgData name="Mandy Morland" userId="a11db512-159d-4d76-b584-a2aac44b47c0" providerId="ADAL" clId="{D1E86093-0E97-4EEF-AC53-A8CBFE5AF3AD}" dt="2025-12-11T10:05:27.685" v="108" actId="14100"/>
        <pc:sldMkLst>
          <pc:docMk/>
          <pc:sldMk cId="4212658087" sldId="263"/>
        </pc:sldMkLst>
        <pc:spChg chg="mod">
          <ac:chgData name="Mandy Morland" userId="a11db512-159d-4d76-b584-a2aac44b47c0" providerId="ADAL" clId="{D1E86093-0E97-4EEF-AC53-A8CBFE5AF3AD}" dt="2025-12-11T10:03:05.501" v="100" actId="113"/>
          <ac:spMkLst>
            <pc:docMk/>
            <pc:sldMk cId="4212658087" sldId="263"/>
            <ac:spMk id="2" creationId="{1B0CDD91-99B3-9AF8-4E03-B49600499B58}"/>
          </ac:spMkLst>
        </pc:spChg>
        <pc:spChg chg="mod">
          <ac:chgData name="Mandy Morland" userId="a11db512-159d-4d76-b584-a2aac44b47c0" providerId="ADAL" clId="{D1E86093-0E97-4EEF-AC53-A8CBFE5AF3AD}" dt="2025-12-11T10:03:54.157" v="104" actId="962"/>
          <ac:spMkLst>
            <pc:docMk/>
            <pc:sldMk cId="4212658087" sldId="263"/>
            <ac:spMk id="3" creationId="{4CD1ADA4-B0E9-B0A5-5F0F-988813CA15E7}"/>
          </ac:spMkLst>
        </pc:spChg>
        <pc:picChg chg="add mod">
          <ac:chgData name="Mandy Morland" userId="a11db512-159d-4d76-b584-a2aac44b47c0" providerId="ADAL" clId="{D1E86093-0E97-4EEF-AC53-A8CBFE5AF3AD}" dt="2025-12-11T10:05:27.685" v="108" actId="14100"/>
          <ac:picMkLst>
            <pc:docMk/>
            <pc:sldMk cId="4212658087" sldId="263"/>
            <ac:picMk id="7" creationId="{D8C0E532-A049-F5B5-EAAC-69FEEE466385}"/>
          </ac:picMkLst>
        </pc:picChg>
      </pc:sldChg>
      <pc:sldChg chg="addSp modSp new mod modClrScheme chgLayout">
        <pc:chgData name="Mandy Morland" userId="a11db512-159d-4d76-b584-a2aac44b47c0" providerId="ADAL" clId="{D1E86093-0E97-4EEF-AC53-A8CBFE5AF3AD}" dt="2025-12-11T10:11:08.870" v="122" actId="14100"/>
        <pc:sldMkLst>
          <pc:docMk/>
          <pc:sldMk cId="3411638659" sldId="264"/>
        </pc:sldMkLst>
        <pc:spChg chg="mod">
          <ac:chgData name="Mandy Morland" userId="a11db512-159d-4d76-b584-a2aac44b47c0" providerId="ADAL" clId="{D1E86093-0E97-4EEF-AC53-A8CBFE5AF3AD}" dt="2025-12-11T10:10:55.597" v="120" actId="255"/>
          <ac:spMkLst>
            <pc:docMk/>
            <pc:sldMk cId="3411638659" sldId="264"/>
            <ac:spMk id="2" creationId="{F2CC88BA-0769-24F7-135A-38F788CB4B3D}"/>
          </ac:spMkLst>
        </pc:spChg>
        <pc:spChg chg="mod">
          <ac:chgData name="Mandy Morland" userId="a11db512-159d-4d76-b584-a2aac44b47c0" providerId="ADAL" clId="{D1E86093-0E97-4EEF-AC53-A8CBFE5AF3AD}" dt="2025-12-11T10:11:01.433" v="121" actId="14100"/>
          <ac:spMkLst>
            <pc:docMk/>
            <pc:sldMk cId="3411638659" sldId="264"/>
            <ac:spMk id="3" creationId="{6DB0FA66-DB8D-BD56-FF39-31126D5C78D4}"/>
          </ac:spMkLst>
        </pc:spChg>
        <pc:picChg chg="add mod">
          <ac:chgData name="Mandy Morland" userId="a11db512-159d-4d76-b584-a2aac44b47c0" providerId="ADAL" clId="{D1E86093-0E97-4EEF-AC53-A8CBFE5AF3AD}" dt="2025-12-11T10:11:08.870" v="122" actId="14100"/>
          <ac:picMkLst>
            <pc:docMk/>
            <pc:sldMk cId="3411638659" sldId="264"/>
            <ac:picMk id="5" creationId="{FC63E35E-9A0E-7AAE-D5FC-B43A6E4C45AB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1T10:13:01.959" v="215" actId="20577"/>
        <pc:sldMkLst>
          <pc:docMk/>
          <pc:sldMk cId="1752817149" sldId="265"/>
        </pc:sldMkLst>
        <pc:spChg chg="add mod ord">
          <ac:chgData name="Mandy Morland" userId="a11db512-159d-4d76-b584-a2aac44b47c0" providerId="ADAL" clId="{D1E86093-0E97-4EEF-AC53-A8CBFE5AF3AD}" dt="2025-12-11T10:11:52.237" v="128" actId="255"/>
          <ac:spMkLst>
            <pc:docMk/>
            <pc:sldMk cId="1752817149" sldId="265"/>
            <ac:spMk id="5" creationId="{775DC62A-94D9-992A-BDFF-AD2536B5F643}"/>
          </ac:spMkLst>
        </pc:spChg>
        <pc:spChg chg="add mod ord">
          <ac:chgData name="Mandy Morland" userId="a11db512-159d-4d76-b584-a2aac44b47c0" providerId="ADAL" clId="{D1E86093-0E97-4EEF-AC53-A8CBFE5AF3AD}" dt="2025-12-11T10:13:01.959" v="215" actId="20577"/>
          <ac:spMkLst>
            <pc:docMk/>
            <pc:sldMk cId="1752817149" sldId="265"/>
            <ac:spMk id="6" creationId="{65754D7A-D07C-192E-9AF7-BA93EF3F4826}"/>
          </ac:spMkLst>
        </pc:spChg>
      </pc:sldChg>
      <pc:sldChg chg="modSp new mod">
        <pc:chgData name="Mandy Morland" userId="a11db512-159d-4d76-b584-a2aac44b47c0" providerId="ADAL" clId="{D1E86093-0E97-4EEF-AC53-A8CBFE5AF3AD}" dt="2025-12-11T10:57:44.530" v="588" actId="20577"/>
        <pc:sldMkLst>
          <pc:docMk/>
          <pc:sldMk cId="417526860" sldId="266"/>
        </pc:sldMkLst>
        <pc:spChg chg="mod">
          <ac:chgData name="Mandy Morland" userId="a11db512-159d-4d76-b584-a2aac44b47c0" providerId="ADAL" clId="{D1E86093-0E97-4EEF-AC53-A8CBFE5AF3AD}" dt="2025-12-11T10:13:50.904" v="219" actId="255"/>
          <ac:spMkLst>
            <pc:docMk/>
            <pc:sldMk cId="417526860" sldId="266"/>
            <ac:spMk id="2" creationId="{AE4150FD-DC78-390E-5777-2CFC1F50EC81}"/>
          </ac:spMkLst>
        </pc:spChg>
        <pc:spChg chg="mod">
          <ac:chgData name="Mandy Morland" userId="a11db512-159d-4d76-b584-a2aac44b47c0" providerId="ADAL" clId="{D1E86093-0E97-4EEF-AC53-A8CBFE5AF3AD}" dt="2025-12-11T10:57:44.530" v="588" actId="20577"/>
          <ac:spMkLst>
            <pc:docMk/>
            <pc:sldMk cId="417526860" sldId="266"/>
            <ac:spMk id="3" creationId="{39592ACF-9C17-67EF-27A9-CEDC2C857BB2}"/>
          </ac:spMkLst>
        </pc:spChg>
      </pc:sldChg>
      <pc:sldChg chg="add">
        <pc:chgData name="Mandy Morland" userId="a11db512-159d-4d76-b584-a2aac44b47c0" providerId="ADAL" clId="{D1E86093-0E97-4EEF-AC53-A8CBFE5AF3AD}" dt="2025-12-11T10:59:16.034" v="618"/>
        <pc:sldMkLst>
          <pc:docMk/>
          <pc:sldMk cId="3431443160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78470-light-question-mark-thought-bulb-with-ic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hebluediamondgallery.com/tablet-dictionary/o/objectives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7rua65bHjM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bing.com/videos/search?q=what+are+apprenticeships&amp;&amp;view=detail&amp;mid=2E0AB0E80ADA463121E82E0AB0E80ADA463121E8&amp;&amp;FORM=VRDGAR&amp;ru=%2Fvideos%2Fsearch%3Fq%3Dwhat%2Bare%2Bapprenticeships%26FORM%3DHDRSC4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urness.ac.uk/" TargetMode="External"/><Relationship Id="rId2" Type="http://schemas.openxmlformats.org/officeDocument/2006/relationships/hyperlink" Target="http://www.carlisle.ac.uk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lcwc.ac.uk/" TargetMode="External"/><Relationship Id="rId4" Type="http://schemas.openxmlformats.org/officeDocument/2006/relationships/hyperlink" Target="https://kendal.ac.uk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78470-light-question-mark-thought-bulb-with-ic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45F13AD-9F02-BA84-97E5-51345574F1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273" y="5050620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39AC17-6B29-0990-FBEC-B212858E70A6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53" y="801471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8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41160-68B0-C37B-9389-83F4AFF6B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800" b="1" dirty="0"/>
              <a:t>Today’s key question……………</a:t>
            </a:r>
            <a:endParaRPr lang="en-US" sz="4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E8960-2CCA-D286-D361-D5E9EF4164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r>
              <a:rPr lang="en-GB" sz="4000" dirty="0"/>
              <a:t>What is a T level qualification?</a:t>
            </a:r>
          </a:p>
          <a:p>
            <a:endParaRPr lang="en-US" dirty="0"/>
          </a:p>
        </p:txBody>
      </p:sp>
      <p:pic>
        <p:nvPicPr>
          <p:cNvPr id="5" name="Picture 4" descr="A light bulb with a question mark inside&#10;&#10;AI-generated content may be incorrect.">
            <a:extLst>
              <a:ext uri="{FF2B5EF4-FFF2-40B4-BE49-F238E27FC236}">
                <a16:creationId xmlns:a16="http://schemas.microsoft.com/office/drawing/2014/main" id="{78C95392-A0C0-F264-8014-F87C19B84A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59697" y="1825625"/>
            <a:ext cx="3045936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15945F3-1AD3-0569-E536-84F75F8A4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/>
              <a:t>Today’s objectives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E321A90-0F76-B5DA-E36B-CEABCFA4CA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r>
              <a:rPr lang="en-GB"/>
              <a:t>To be able to:</a:t>
            </a:r>
          </a:p>
          <a:p>
            <a:endParaRPr lang="en-GB"/>
          </a:p>
          <a:p>
            <a:pPr marL="457200" indent="-457200">
              <a:buFont typeface="+mj-lt"/>
              <a:buAutoNum type="arabicPeriod"/>
            </a:pPr>
            <a:r>
              <a:rPr lang="en-GB"/>
              <a:t>Identify what options you have after leaving school.</a:t>
            </a:r>
          </a:p>
          <a:p>
            <a:pPr marL="457200" indent="-457200">
              <a:buFont typeface="+mj-lt"/>
              <a:buAutoNum type="arabicPeriod"/>
            </a:pPr>
            <a:endParaRPr lang="en-GB"/>
          </a:p>
          <a:p>
            <a:pPr marL="457200" indent="-457200">
              <a:buFont typeface="+mj-lt"/>
              <a:buAutoNum type="arabicPeriod"/>
            </a:pPr>
            <a:r>
              <a:rPr lang="en-GB"/>
              <a:t>Explain what the different options involve.</a:t>
            </a:r>
          </a:p>
          <a:p>
            <a:pPr marL="457200" indent="-457200">
              <a:buFont typeface="+mj-lt"/>
              <a:buAutoNum type="arabicPeriod"/>
            </a:pPr>
            <a:endParaRPr lang="en-GB"/>
          </a:p>
          <a:p>
            <a:pPr marL="457200" indent="-457200">
              <a:buFont typeface="+mj-lt"/>
              <a:buAutoNum type="arabicPeriod"/>
            </a:pPr>
            <a:r>
              <a:rPr lang="en-GB"/>
              <a:t>Outline which options might be best for you.</a:t>
            </a:r>
          </a:p>
          <a:p>
            <a:endParaRPr lang="en-GB" dirty="0"/>
          </a:p>
        </p:txBody>
      </p:sp>
      <p:pic>
        <p:nvPicPr>
          <p:cNvPr id="9" name="Picture 8" descr="A tablet with a screen on it&#10;&#10;AI-generated content may be incorrect.">
            <a:extLst>
              <a:ext uri="{FF2B5EF4-FFF2-40B4-BE49-F238E27FC236}">
                <a16:creationId xmlns:a16="http://schemas.microsoft.com/office/drawing/2014/main" id="{DD0D22BA-4A84-CAE5-FD7B-F71A3B1F5B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72200" y="2271935"/>
            <a:ext cx="5181600" cy="3458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5131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AB16F50-59DF-5E0E-3901-637F94740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Information about T level qualifications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7C8511-9386-D972-3B92-A53B496EA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 Levels are a 2-year qualification for students aged 16 to 18 who have finished GCSE’s giving young people the skills, knowledge, and attitude to excel in their careers.   </a:t>
            </a:r>
          </a:p>
          <a:p>
            <a:r>
              <a:rPr lang="en-GB" dirty="0"/>
              <a:t>A T Level is a nationally-recognised qualification that is worth the same number of UCAS points as 3 A levels and is an alternative to A levels, apprenticeships and other 16 to19 courses.  It focuses on vocational skills and can help students into skilled employment, higher study or apprenticeships.</a:t>
            </a:r>
          </a:p>
          <a:p>
            <a:r>
              <a:rPr lang="en-GB" dirty="0"/>
              <a:t>T levels are delivered at Further Education Colleges.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361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CDD91-99B3-9AF8-4E03-B49600499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More about T levels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1ADA4-B0E9-B0A5-5F0F-988813CA1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Each T Level includes an in-depth industry placement that lasts at least 45 days ( 315 hours).  </a:t>
            </a:r>
          </a:p>
          <a:p>
            <a:r>
              <a:rPr lang="en-GB" dirty="0"/>
              <a:t>Students spend 80% of the course in the classroom, learning the skills that employers need. The other 20% is a meaningful industry placement, where they put these skills into action.</a:t>
            </a:r>
          </a:p>
          <a:p>
            <a:endParaRPr lang="en-GB" dirty="0"/>
          </a:p>
          <a:p>
            <a:r>
              <a:rPr lang="en-US" dirty="0">
                <a:hlinkClick r:id="rId2"/>
              </a:rPr>
              <a:t>What are T Levels - YouTube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C0E532-A049-F5B5-EAAC-69FEEE466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7024" y="4225609"/>
            <a:ext cx="5548834" cy="208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65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C88BA-0769-24F7-135A-38F788CB4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400" b="1" dirty="0"/>
              <a:t>Apprenticeships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B0FA66-DB8D-BD56-FF39-31126D5C7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542441"/>
          </a:xfrm>
        </p:spPr>
        <p:txBody>
          <a:bodyPr>
            <a:normAutofit/>
          </a:bodyPr>
          <a:lstStyle/>
          <a:p>
            <a:endParaRPr lang="en-GB" dirty="0">
              <a:hlinkClick r:id="rId2"/>
            </a:endParaRPr>
          </a:p>
          <a:p>
            <a:r>
              <a:rPr lang="en-GB" dirty="0">
                <a:hlinkClick r:id="rId2"/>
              </a:rPr>
              <a:t>What is an Apprenticeship? Apprenticeships Explained - Bing video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 descr="A logo with a sun and text&#10;&#10;AI-generated content may be incorrect.">
            <a:extLst>
              <a:ext uri="{FF2B5EF4-FFF2-40B4-BE49-F238E27FC236}">
                <a16:creationId xmlns:a16="http://schemas.microsoft.com/office/drawing/2014/main" id="{FC63E35E-9A0E-7AAE-D5FC-B43A6E4C4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1914" y="2713469"/>
            <a:ext cx="5611886" cy="27895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1638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75DC62A-94D9-992A-BDFF-AD2536B5F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A levels/6</a:t>
            </a:r>
            <a:r>
              <a:rPr lang="en-GB" sz="4000" b="1" baseline="30000" dirty="0"/>
              <a:t>th</a:t>
            </a:r>
            <a:r>
              <a:rPr lang="en-GB" sz="4000" b="1" dirty="0"/>
              <a:t> form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754D7A-D07C-192E-9AF7-BA93EF3F48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They are the UK’s gold standard for university entry</a:t>
            </a:r>
          </a:p>
          <a:p>
            <a:r>
              <a:rPr lang="en-GB" dirty="0"/>
              <a:t>They are the best route into top universities</a:t>
            </a:r>
          </a:p>
          <a:p>
            <a:r>
              <a:rPr lang="en-GB" dirty="0"/>
              <a:t>They are widely recognised internationally</a:t>
            </a:r>
          </a:p>
          <a:p>
            <a:r>
              <a:rPr lang="en-GB" dirty="0"/>
              <a:t>They allow you to specialise in 3-4 subject areas</a:t>
            </a:r>
          </a:p>
          <a:p>
            <a:r>
              <a:rPr lang="en-GB" dirty="0"/>
              <a:t>They help improve your academic and research skills</a:t>
            </a:r>
          </a:p>
          <a:p>
            <a:r>
              <a:rPr lang="en-GB" dirty="0"/>
              <a:t>Some employers prefer A Levels as an entry requirement</a:t>
            </a:r>
          </a:p>
          <a:p>
            <a:r>
              <a:rPr lang="en-GB" dirty="0"/>
              <a:t>Some colleges also offer A level qualifications (as well as 6</a:t>
            </a:r>
            <a:r>
              <a:rPr lang="en-GB" baseline="30000" dirty="0"/>
              <a:t>th</a:t>
            </a:r>
            <a:r>
              <a:rPr lang="en-GB" dirty="0"/>
              <a:t> Forms in schools)</a:t>
            </a:r>
          </a:p>
        </p:txBody>
      </p:sp>
    </p:spTree>
    <p:extLst>
      <p:ext uri="{BB962C8B-B14F-4D97-AF65-F5344CB8AC3E}">
        <p14:creationId xmlns:p14="http://schemas.microsoft.com/office/powerpoint/2010/main" val="1752817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150FD-DC78-390E-5777-2CFC1F50E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Vocational Courses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92ACF-9C17-67EF-27A9-CEDC2C85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0657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These courses are delivered in a Further Education college (some 6</a:t>
            </a:r>
            <a:r>
              <a:rPr lang="en-GB" baseline="30000" dirty="0"/>
              <a:t>th</a:t>
            </a:r>
            <a:r>
              <a:rPr lang="en-GB" dirty="0"/>
              <a:t> Forms also offer vocational options)</a:t>
            </a:r>
          </a:p>
          <a:p>
            <a:r>
              <a:rPr lang="en-GB" dirty="0"/>
              <a:t>There are 4 Colleges in Cumbria – they are; </a:t>
            </a:r>
          </a:p>
          <a:p>
            <a:pPr marL="0" indent="0">
              <a:buNone/>
            </a:pPr>
            <a:r>
              <a:rPr lang="en-GB" dirty="0"/>
              <a:t>1 </a:t>
            </a:r>
            <a:r>
              <a:rPr lang="en-GB" dirty="0">
                <a:hlinkClick r:id="rId2"/>
              </a:rPr>
              <a:t>Carlisle College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2 </a:t>
            </a:r>
            <a:r>
              <a:rPr lang="en-GB" dirty="0">
                <a:hlinkClick r:id="rId3"/>
              </a:rPr>
              <a:t>Furness College and Barrow Sixth Form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3 </a:t>
            </a:r>
            <a:r>
              <a:rPr lang="en-GB" dirty="0">
                <a:hlinkClick r:id="rId4"/>
              </a:rPr>
              <a:t>Kendal College | Home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4 </a:t>
            </a:r>
            <a:r>
              <a:rPr lang="en-GB" dirty="0">
                <a:hlinkClick r:id="rId5"/>
              </a:rPr>
              <a:t>Home - Lakes College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Look out for open evening and go and have a look around with your family. See what is on offer to help you decide.</a:t>
            </a:r>
          </a:p>
          <a:p>
            <a:pPr marL="0" indent="0">
              <a:buNone/>
            </a:pPr>
            <a:r>
              <a:rPr lang="en-GB" dirty="0"/>
              <a:t>* (You can apply to more than 1 college and/or 6</a:t>
            </a:r>
            <a:r>
              <a:rPr lang="en-GB" baseline="30000" dirty="0"/>
              <a:t>th</a:t>
            </a:r>
            <a:r>
              <a:rPr lang="en-GB" dirty="0"/>
              <a:t> Form giving you time to make a final decision which may be GCSE grade dependent anyway).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526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4DCE8E-8636-008A-1EB6-DC879B068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B2ECD-05EB-90A1-3190-566B7449B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800" b="1" dirty="0"/>
              <a:t>Today’s key question……………</a:t>
            </a:r>
            <a:endParaRPr lang="en-US" sz="4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60518-B48D-BBEC-ED2A-B4C2B4C09C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r>
              <a:rPr lang="en-GB" sz="4000" dirty="0"/>
              <a:t>What is a T level qualification?</a:t>
            </a:r>
          </a:p>
          <a:p>
            <a:endParaRPr lang="en-US" dirty="0"/>
          </a:p>
        </p:txBody>
      </p:sp>
      <p:pic>
        <p:nvPicPr>
          <p:cNvPr id="5" name="Picture 4" descr="A light bulb with a question mark inside&#10;&#10;AI-generated content may be incorrect.">
            <a:extLst>
              <a:ext uri="{FF2B5EF4-FFF2-40B4-BE49-F238E27FC236}">
                <a16:creationId xmlns:a16="http://schemas.microsoft.com/office/drawing/2014/main" id="{9B113996-CEA4-4652-E68B-B12BC2CD17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40032" y="1825625"/>
            <a:ext cx="3045936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1443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F667BA-A533-4ADF-A3B6-FA4C03CA3A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</Words>
  <Application>Microsoft Office PowerPoint</Application>
  <PresentationFormat>Widescreen</PresentationFormat>
  <Paragraphs>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Abadi</vt:lpstr>
      <vt:lpstr>Aptos</vt:lpstr>
      <vt:lpstr>Arial</vt:lpstr>
      <vt:lpstr>Calibri</vt:lpstr>
      <vt:lpstr>Office Theme</vt:lpstr>
      <vt:lpstr>PowerPoint Presentation</vt:lpstr>
      <vt:lpstr>Today’s key question……………</vt:lpstr>
      <vt:lpstr>Today’s objectives</vt:lpstr>
      <vt:lpstr>Information about T level qualifications</vt:lpstr>
      <vt:lpstr>More about T levels</vt:lpstr>
      <vt:lpstr>Apprenticeships</vt:lpstr>
      <vt:lpstr>A levels/6th form </vt:lpstr>
      <vt:lpstr>Vocational Courses </vt:lpstr>
      <vt:lpstr>Today’s key question……………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